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76" r:id="rId3"/>
    <p:sldId id="285" r:id="rId4"/>
    <p:sldId id="286" r:id="rId5"/>
    <p:sldId id="270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8" r:id="rId14"/>
    <p:sldId id="290" r:id="rId15"/>
    <p:sldId id="299" r:id="rId16"/>
    <p:sldId id="291" r:id="rId17"/>
    <p:sldId id="300" r:id="rId18"/>
    <p:sldId id="292" r:id="rId19"/>
    <p:sldId id="301" r:id="rId20"/>
    <p:sldId id="293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FF9900"/>
    <a:srgbClr val="FFFF99"/>
    <a:srgbClr val="6633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ACDBF-5CA1-4427-837A-3D89A0FCE165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69B09-46BE-46BF-9176-633129BE3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E4BFED16-20FF-4D25-BE89-A70CF532F793}" type="datetime1">
              <a:rPr lang="ru-RU"/>
              <a:pPr/>
              <a:t>15.11.2019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 lang="ru-RU"/>
              <a:pPr/>
              <a:t>15.11.2019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 lang="ru-RU"/>
              <a:pPr/>
              <a:t>15.11.2019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 lang="ru-RU"/>
              <a:pPr/>
              <a:t>15.11.2019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4F2EA6C9-1718-48C7-805D-6A3617E9F5D0}" type="datetime1">
              <a:rPr lang="ru-RU"/>
              <a:pPr/>
              <a:t>15.11.2019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 lang="ru-RU"/>
              <a:pPr/>
              <a:t>15.11.2019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 lang="ru-RU"/>
              <a:pPr/>
              <a:t>15.11.2019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 lang="ru-RU"/>
              <a:pPr/>
              <a:t>15.11.2019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 lang="ru-RU"/>
              <a:pPr/>
              <a:t>15.11.2019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B2945AE-CC9C-46E0-A3F7-7AE51920CE85}" type="datetime1">
              <a:rPr lang="ru-RU"/>
              <a:pPr/>
              <a:t>15.11.2019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5AC13F5E-AA95-4998-9B70-2E5CEC66FD9C}" type="datetime1">
              <a:rPr lang="ru-RU"/>
              <a:pPr/>
              <a:t>15.11.2019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AA2D-5437-4499-B005-9B37D096D43E}" type="datetime1">
              <a:rPr lang="ru-RU"/>
              <a:pPr/>
              <a:t>15.11.2019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74441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  <a:t> </a:t>
            </a:r>
            <a:r>
              <a:rPr lang="ru-RU" sz="3600" dirty="0">
                <a:solidFill>
                  <a:srgbClr val="7030A0">
                    <a:alpha val="90000"/>
                  </a:srgbClr>
                </a:solidFill>
                <a:effectLst/>
              </a:rPr>
              <a:t>П</a:t>
            </a:r>
            <a: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  <a:t>альчиковая гимнастика как </a:t>
            </a:r>
            <a:r>
              <a:rPr lang="ru-RU" sz="3600" dirty="0">
                <a:solidFill>
                  <a:srgbClr val="7030A0">
                    <a:alpha val="90000"/>
                  </a:srgbClr>
                </a:solidFill>
                <a:effectLst/>
              </a:rPr>
              <a:t>способ снятия психоэмоционального </a:t>
            </a:r>
            <a: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  <a:t>напряжения у </a:t>
            </a:r>
            <a:r>
              <a:rPr lang="ru-RU" sz="3600" dirty="0" err="1" smtClean="0">
                <a:solidFill>
                  <a:srgbClr val="7030A0">
                    <a:alpha val="90000"/>
                  </a:srgbClr>
                </a:solidFill>
                <a:effectLst/>
              </a:rPr>
              <a:t>гиперактивных</a:t>
            </a:r>
            <a: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  <a:t> детей.</a:t>
            </a:r>
            <a:b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</a:br>
            <a: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  <a:t>Подвижные игры с </a:t>
            </a:r>
            <a:r>
              <a:rPr lang="ru-RU" sz="3600" dirty="0" err="1" smtClean="0">
                <a:solidFill>
                  <a:srgbClr val="7030A0">
                    <a:alpha val="90000"/>
                  </a:srgbClr>
                </a:solidFill>
                <a:effectLst/>
              </a:rPr>
              <a:t>гиперактивными</a:t>
            </a:r>
            <a:r>
              <a:rPr lang="ru-RU" sz="3600" dirty="0" smtClean="0">
                <a:solidFill>
                  <a:srgbClr val="7030A0">
                    <a:alpha val="90000"/>
                  </a:srgbClr>
                </a:solidFill>
                <a:effectLst/>
              </a:rPr>
              <a:t> детьми.</a:t>
            </a:r>
            <a:r>
              <a:rPr lang="ru-RU" sz="3600" dirty="0">
                <a:solidFill>
                  <a:srgbClr val="7030A0">
                    <a:alpha val="90000"/>
                  </a:srgbClr>
                </a:solidFill>
                <a:effectLst/>
              </a:rPr>
              <a:t/>
            </a:r>
            <a:br>
              <a:rPr lang="ru-RU" sz="3600" dirty="0">
                <a:solidFill>
                  <a:srgbClr val="7030A0">
                    <a:alpha val="90000"/>
                  </a:srgbClr>
                </a:solidFill>
                <a:effectLst/>
              </a:rPr>
            </a:br>
            <a:endParaRPr lang="ru-RU" sz="3600" dirty="0">
              <a:solidFill>
                <a:srgbClr val="7030A0">
                  <a:alpha val="90000"/>
                </a:srgb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114800"/>
            <a:ext cx="3598168" cy="2050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ru-RU" b="1" dirty="0" smtClean="0"/>
              <a:t>Выполнили: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ru-RU" b="1" dirty="0" smtClean="0"/>
              <a:t>воспитатели ГБДОУ </a:t>
            </a:r>
            <a:r>
              <a:rPr lang="ru-RU" b="1" dirty="0" smtClean="0"/>
              <a:t>детского сада </a:t>
            </a:r>
            <a:r>
              <a:rPr lang="ru-RU" b="1" dirty="0" smtClean="0"/>
              <a:t>№</a:t>
            </a:r>
            <a:r>
              <a:rPr lang="ru-RU" b="1" dirty="0" smtClean="0"/>
              <a:t>24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ru-RU" b="1" dirty="0" smtClean="0"/>
              <a:t>Кировского района </a:t>
            </a:r>
            <a:r>
              <a:rPr lang="ru-RU" b="1" dirty="0" smtClean="0"/>
              <a:t>С</a:t>
            </a:r>
            <a:r>
              <a:rPr lang="ru-RU" b="1" dirty="0" smtClean="0"/>
              <a:t>анкт-Петербурга</a:t>
            </a:r>
            <a:endParaRPr lang="ru-RU" b="1" dirty="0" smtClean="0"/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ru-RU" b="1" dirty="0" smtClean="0"/>
              <a:t>Михайлова Александра Александровна</a:t>
            </a:r>
            <a:endParaRPr lang="ru-RU" b="1" dirty="0" smtClean="0"/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ru-RU" b="1" dirty="0" smtClean="0"/>
              <a:t>Петрова </a:t>
            </a:r>
            <a:r>
              <a:rPr lang="ru-RU" b="1" dirty="0" smtClean="0"/>
              <a:t>Алена Александровна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357166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effectLst>
                <a:innerShdw blurRad="38100">
                  <a:schemeClr val="tx1">
                    <a:lumMod val="85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85813"/>
            <a:ext cx="8229600" cy="285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387" name="Рисунок 5" descr="http://festival.1september.ru/articles/313690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3500438" cy="61674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572000" y="1857375"/>
            <a:ext cx="39290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/>
              <a:t>«Гусь-курица-петух»</a:t>
            </a:r>
          </a:p>
          <a:p>
            <a:pPr>
              <a:buFont typeface="Wingdings" pitchFamily="2" charset="2"/>
              <a:buNone/>
            </a:pPr>
            <a:r>
              <a:rPr lang="ru-RU"/>
              <a:t>Гусь гогочет: «Га-га-га!</a:t>
            </a:r>
          </a:p>
          <a:p>
            <a:pPr>
              <a:buFont typeface="Wingdings" pitchFamily="2" charset="2"/>
              <a:buNone/>
            </a:pPr>
            <a:r>
              <a:rPr lang="ru-RU"/>
              <a:t>Я обедаю в лугах».</a:t>
            </a:r>
          </a:p>
          <a:p>
            <a:pPr>
              <a:buFont typeface="Wingdings" pitchFamily="2" charset="2"/>
              <a:buNone/>
            </a:pPr>
            <a:r>
              <a:rPr lang="ru-RU"/>
              <a:t>Курочка: «Ко-ко,ко-ко!</a:t>
            </a:r>
          </a:p>
          <a:p>
            <a:pPr>
              <a:buFont typeface="Wingdings" pitchFamily="2" charset="2"/>
              <a:buNone/>
            </a:pPr>
            <a:r>
              <a:rPr lang="ru-RU"/>
              <a:t>Я в сарае, мне легко!»</a:t>
            </a:r>
          </a:p>
          <a:p>
            <a:pPr>
              <a:buFont typeface="Wingdings" pitchFamily="2" charset="2"/>
              <a:buNone/>
            </a:pPr>
            <a:r>
              <a:rPr lang="ru-RU"/>
              <a:t>Петушок: «Кукареку! </a:t>
            </a:r>
          </a:p>
          <a:p>
            <a:pPr>
              <a:buFont typeface="Wingdings" pitchFamily="2" charset="2"/>
              <a:buNone/>
            </a:pPr>
            <a:r>
              <a:rPr lang="ru-RU"/>
              <a:t>Я поесть везде смогу!»</a:t>
            </a:r>
          </a:p>
          <a:p>
            <a:pPr>
              <a:buFont typeface="Wingdings" pitchFamily="2" charset="2"/>
              <a:buNone/>
            </a:pPr>
            <a:r>
              <a:rPr lang="ru-RU"/>
              <a:t>Важно гусь сощурится:</a:t>
            </a:r>
          </a:p>
          <a:p>
            <a:pPr>
              <a:buFont typeface="Wingdings" pitchFamily="2" charset="2"/>
              <a:buNone/>
            </a:pPr>
            <a:r>
              <a:rPr lang="ru-RU"/>
              <a:t>«Не дружу я с курицей.</a:t>
            </a:r>
          </a:p>
          <a:p>
            <a:r>
              <a:rPr lang="ru-RU"/>
              <a:t>И с крикливым петухом</a:t>
            </a:r>
          </a:p>
          <a:p>
            <a:r>
              <a:rPr lang="ru-RU"/>
              <a:t>Курициным женихом</a:t>
            </a:r>
            <a:r>
              <a:rPr lang="ru-RU" sz="2400"/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xmlns="" val="79605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7411" name="Рисунок 6" descr="http://festival.1september.ru/articles/313690/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642938"/>
            <a:ext cx="3690937" cy="5595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000625" y="1143000"/>
            <a:ext cx="3571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«Зайчик-колечко-цепочка»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Вышел зайка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На крылечко.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Потерял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Своё колечко.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Зайку мы приободрили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И цепочку в дар купили.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****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Зайчик на крылечке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Отыскал колечко,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А свою цепочку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Приберёг для дочки.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36433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285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8435" name="Рисунок 7" descr="http://festival.1september.ru/articles/313690/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285750"/>
            <a:ext cx="3429000" cy="6286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357688" y="571500"/>
            <a:ext cx="41433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« Ножницы-собака-лошадка»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Катя ножницы берёт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И собачку подстрижёт,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А потом с лошадкой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Поиграет в прятки.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****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Ножницы стригут без брака: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Вот подстрижена собака,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На лысо - лошадка!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Ей пришлось несладко.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Улыбнулись куклы дружно: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Поменять ей  имидж нужно.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8648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0235073"/>
              </p:ext>
            </p:extLst>
          </p:nvPr>
        </p:nvGraphicFramePr>
        <p:xfrm>
          <a:off x="683568" y="548680"/>
          <a:ext cx="6864350" cy="5226050"/>
        </p:xfrm>
        <a:graphic>
          <a:graphicData uri="http://schemas.openxmlformats.org/presentationml/2006/ole">
            <p:oleObj spid="_x0000_s2057" name="Документ" r:id="rId3" imgW="6865477" imgH="522552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1455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6141190"/>
              </p:ext>
            </p:extLst>
          </p:nvPr>
        </p:nvGraphicFramePr>
        <p:xfrm>
          <a:off x="1139825" y="773113"/>
          <a:ext cx="6864350" cy="5313362"/>
        </p:xfrm>
        <a:graphic>
          <a:graphicData uri="http://schemas.openxmlformats.org/presentationml/2006/ole">
            <p:oleObj spid="_x0000_s6151" name="Документ" r:id="rId3" imgW="6864757" imgH="531335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102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692696"/>
            <a:ext cx="3624064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502688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Игра: «Парад»</a:t>
            </a:r>
          </a:p>
          <a:p>
            <a:r>
              <a:rPr lang="ru-RU" dirty="0" smtClean="0"/>
              <a:t>Цель: развитие концентрации внимания и двигательного контроля, элиминация импульсивности, развитие навыков удержания программы.</a:t>
            </a:r>
          </a:p>
          <a:p>
            <a:r>
              <a:rPr lang="ru-RU" dirty="0" smtClean="0"/>
              <a:t>Дети стоят. По команде маршируют на счёт «Раз, два, три, четыре». Даётся задание на счёт «Раз» хлопок руками, при этом ходьба продолжается, далее задание меняется на счёт три………..Повторяется несколько раз.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017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3565370"/>
              </p:ext>
            </p:extLst>
          </p:nvPr>
        </p:nvGraphicFramePr>
        <p:xfrm>
          <a:off x="1139825" y="795338"/>
          <a:ext cx="6864350" cy="5268912"/>
        </p:xfrm>
        <a:graphic>
          <a:graphicData uri="http://schemas.openxmlformats.org/presentationml/2006/ole">
            <p:oleObj spid="_x0000_s7176" name="Документ" r:id="rId3" imgW="6864757" imgH="526944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7166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3" y="620688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Игра: «Каратист»</a:t>
            </a:r>
          </a:p>
          <a:p>
            <a:r>
              <a:rPr lang="ru-RU" dirty="0" smtClean="0"/>
              <a:t>Цель: развитие двигательного контроля, элиминация импульсивности.</a:t>
            </a:r>
          </a:p>
          <a:p>
            <a:r>
              <a:rPr lang="ru-RU" dirty="0" smtClean="0"/>
              <a:t>Участники образуют круг, в центре которого лежит обруч. Один из участников встаёт в обруч и превращается в каратиста выполняя резкие движения руками и ногами. Остальные дети с воспитателем хором произносят : «Сильнее, ещё сильнее», помогая игроку выплеснуть агрессивную энергию </a:t>
            </a:r>
            <a:r>
              <a:rPr lang="ru-RU" dirty="0" err="1" smtClean="0"/>
              <a:t>минтенсивными</a:t>
            </a:r>
            <a:r>
              <a:rPr lang="ru-RU" dirty="0" smtClean="0"/>
              <a:t> движениями.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82841" y="3954016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17898" y="3233936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81000" y="3670381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65619" y="395401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31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2167476"/>
              </p:ext>
            </p:extLst>
          </p:nvPr>
        </p:nvGraphicFramePr>
        <p:xfrm>
          <a:off x="1139825" y="855663"/>
          <a:ext cx="6864350" cy="5146675"/>
        </p:xfrm>
        <a:graphic>
          <a:graphicData uri="http://schemas.openxmlformats.org/presentationml/2006/ole">
            <p:oleObj spid="_x0000_s8201" name="Документ" r:id="rId3" imgW="6864757" imgH="514669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1808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090" y="548680"/>
            <a:ext cx="83349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Релаксация «Пляж»</a:t>
            </a:r>
          </a:p>
          <a:p>
            <a:r>
              <a:rPr lang="ru-RU" dirty="0" smtClean="0"/>
              <a:t>Цель: развитие мышечного контроля, элиминация импульсивности.</a:t>
            </a:r>
          </a:p>
          <a:p>
            <a:r>
              <a:rPr lang="ru-RU" dirty="0" smtClean="0"/>
              <a:t>И.П.- лежа. Предложить ребенку закрыть глаза  представить, что они лежат </a:t>
            </a:r>
          </a:p>
          <a:p>
            <a:r>
              <a:rPr lang="ru-RU" dirty="0"/>
              <a:t>н</a:t>
            </a:r>
            <a:r>
              <a:rPr lang="ru-RU" dirty="0" smtClean="0"/>
              <a:t>а теплом песке. Ласково светит солнышко и согревает его. Вот подул легкий</a:t>
            </a:r>
          </a:p>
          <a:p>
            <a:r>
              <a:rPr lang="ru-RU" dirty="0"/>
              <a:t>в</a:t>
            </a:r>
            <a:r>
              <a:rPr lang="ru-RU" dirty="0" smtClean="0"/>
              <a:t>етерок. Ребенок отдыхает, слушает шум прибоя, наблюдает  за игрой волн </a:t>
            </a:r>
          </a:p>
          <a:p>
            <a:r>
              <a:rPr lang="ru-RU" dirty="0" smtClean="0"/>
              <a:t>и танцами чаек над водой. Пусть прислушается к своему телу, почувствует</a:t>
            </a:r>
          </a:p>
          <a:p>
            <a:r>
              <a:rPr lang="ru-RU" dirty="0"/>
              <a:t>п</a:t>
            </a:r>
            <a:r>
              <a:rPr lang="ru-RU" dirty="0" smtClean="0"/>
              <a:t>озу, в которой лежит.  Пусть представит себя всего целиком и запомнит</a:t>
            </a:r>
          </a:p>
          <a:p>
            <a:r>
              <a:rPr lang="ru-RU" dirty="0"/>
              <a:t>в</a:t>
            </a:r>
            <a:r>
              <a:rPr lang="ru-RU" dirty="0" smtClean="0"/>
              <a:t>озникший образ. Затем нужно потянуться, сделать глубокий вдох и выдох,</a:t>
            </a:r>
          </a:p>
          <a:p>
            <a:r>
              <a:rPr lang="ru-RU" dirty="0"/>
              <a:t>о</a:t>
            </a:r>
            <a:r>
              <a:rPr lang="ru-RU" dirty="0" smtClean="0"/>
              <a:t>ткрыть глаза, медленно сесть и аккуратно встать.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134003"/>
            <a:ext cx="4680520" cy="30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03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>
                    <a:alpha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4400" dirty="0" err="1" smtClean="0">
                <a:solidFill>
                  <a:srgbClr val="0070C0">
                    <a:alpha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endParaRPr lang="ru-RU" sz="4400" dirty="0">
              <a:solidFill>
                <a:srgbClr val="0070C0">
                  <a:alpha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ЦППРК - Гиперактивнос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8965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65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1536243"/>
              </p:ext>
            </p:extLst>
          </p:nvPr>
        </p:nvGraphicFramePr>
        <p:xfrm>
          <a:off x="1139825" y="858838"/>
          <a:ext cx="6864350" cy="5140325"/>
        </p:xfrm>
        <a:graphic>
          <a:graphicData uri="http://schemas.openxmlformats.org/presentationml/2006/ole">
            <p:oleObj spid="_x0000_s9225" name="Документ" r:id="rId3" imgW="6864757" imgH="514021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8195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pic>
        <p:nvPicPr>
          <p:cNvPr id="12291" name="Содержимое 3" descr="2600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2063" y="3929063"/>
            <a:ext cx="1428750" cy="2238375"/>
          </a:xfrm>
        </p:spPr>
      </p:pic>
      <p:pic>
        <p:nvPicPr>
          <p:cNvPr id="12292" name="Рисунок 5" descr="bi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 descr="1324763691_copy-2-of-0001_0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857625"/>
            <a:ext cx="1971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9" descr="big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0" descr="b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19500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1" descr="igry-giperaktivnykh-detej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5" r="16145"/>
          <a:stretch>
            <a:fillRect/>
          </a:stretch>
        </p:blipFill>
        <p:spPr bwMode="auto">
          <a:xfrm>
            <a:off x="2786063" y="3786188"/>
            <a:ext cx="19351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2" descr="c8f6b08ada982131896136293e0edce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14438"/>
            <a:ext cx="364331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015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0849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70C0">
                    <a:alpha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altLang="ru-RU" sz="3600" b="1" dirty="0" err="1" smtClean="0">
                <a:solidFill>
                  <a:srgbClr val="0070C0">
                    <a:alpha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гиперактивного</a:t>
            </a:r>
            <a:r>
              <a:rPr lang="ru-RU" altLang="ru-RU" sz="3600" b="1" dirty="0" smtClean="0">
                <a:solidFill>
                  <a:srgbClr val="0070C0">
                    <a:alpha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952500" y="1669299"/>
            <a:ext cx="7239000" cy="233576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сидит ни минуты на одном месте, постоянно находится в движении, не может справиться в полной мере ни с одним начатым делом, бросает на полпути то, за что взялся, и что было так интересно и увлекательно некоторое время назад.</a:t>
            </a:r>
          </a:p>
        </p:txBody>
      </p:sp>
      <p:pic>
        <p:nvPicPr>
          <p:cNvPr id="5124" name="Рисунок 3" descr="urn-advego.ru-order-4344751-jobs-42228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92906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 descr="1bebd1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05064"/>
            <a:ext cx="271462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3565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952500" y="836712"/>
            <a:ext cx="7239000" cy="49544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заняться спортом, для того чтобы у ребенка произошел выброс лишней энергии и он смог удовлетворить свою ненасытную потребность в движении. Но подойдут не все занятия, например, не может быть и речи об игровых видах спорта, а также лучше отказаться от всевозможных показательных выступлений и состязаний. Самыми замечательными и подходящими станут лыжи, плавание и бег.</a:t>
            </a:r>
          </a:p>
        </p:txBody>
      </p:sp>
      <p:pic>
        <p:nvPicPr>
          <p:cNvPr id="11268" name="Рисунок 5" descr="1 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70008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0524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portal.ru/sites/default/files/det_sad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179512" y="260648"/>
            <a:ext cx="1538059" cy="252028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992888" cy="5499992"/>
          </a:xfrm>
        </p:spPr>
        <p:txBody>
          <a:bodyPr>
            <a:normAutofit/>
          </a:bodyPr>
          <a:lstStyle/>
          <a:p>
            <a:pPr indent="20638" algn="just">
              <a:buNone/>
            </a:pPr>
            <a:r>
              <a:rPr lang="en-US" sz="2200" b="1" dirty="0" smtClean="0"/>
              <a:t>	</a:t>
            </a:r>
            <a:endParaRPr lang="ru-RU" sz="2200" b="1" dirty="0">
              <a:solidFill>
                <a:srgbClr val="003300"/>
              </a:solidFill>
            </a:endParaRPr>
          </a:p>
          <a:p>
            <a:pPr indent="20638" algn="just">
              <a:buNone/>
            </a:pPr>
            <a:r>
              <a:rPr lang="en-US" sz="2200" b="1" dirty="0" smtClean="0">
                <a:solidFill>
                  <a:srgbClr val="003300"/>
                </a:solidFill>
              </a:rPr>
              <a:t>		</a:t>
            </a:r>
            <a:r>
              <a:rPr lang="ru-RU" sz="2200" b="1" i="1" dirty="0" smtClean="0">
                <a:solidFill>
                  <a:srgbClr val="663300"/>
                </a:solidFill>
              </a:rPr>
              <a:t>Цель</a:t>
            </a:r>
            <a:r>
              <a:rPr lang="ru-RU" sz="2200" b="1" dirty="0" smtClean="0">
                <a:solidFill>
                  <a:srgbClr val="003300"/>
                </a:solidFill>
              </a:rPr>
              <a:t>: </a:t>
            </a:r>
            <a:r>
              <a:rPr lang="ru-RU" sz="2200" b="1" dirty="0">
                <a:solidFill>
                  <a:srgbClr val="003300"/>
                </a:solidFill>
              </a:rPr>
              <a:t>сохранение и укрепление психического здоровья детей (снижение тревожности, регуляция процессов возбуждения и торможения НС, корректировка повышенной эмоциональной </a:t>
            </a:r>
            <a:r>
              <a:rPr lang="ru-RU" sz="2200" b="1" dirty="0" smtClean="0">
                <a:solidFill>
                  <a:srgbClr val="003300"/>
                </a:solidFill>
              </a:rPr>
              <a:t>напряженности).</a:t>
            </a:r>
            <a:endParaRPr lang="ru-RU" sz="2200" b="1" dirty="0">
              <a:solidFill>
                <a:srgbClr val="00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68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15250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/>
              <a:t>ИГРЫ    ДЛЯ   ДЕТЕЙ  С  СГДВ  </a:t>
            </a:r>
            <a:br>
              <a:rPr lang="ru-RU" sz="2400" b="1" dirty="0" smtClean="0"/>
            </a:br>
            <a:r>
              <a:rPr lang="ru-RU" sz="2400" b="1" dirty="0" smtClean="0"/>
              <a:t>   </a:t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Кинезиологические</a:t>
            </a:r>
            <a:r>
              <a:rPr lang="ru-RU" sz="2400" dirty="0" smtClean="0"/>
              <a:t>  упражнения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077" y="1628800"/>
            <a:ext cx="7239000" cy="3733800"/>
          </a:xfrm>
          <a:noFill/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2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межполушарной специализации;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межполушарного взаимодействия;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работы полушарий;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памяти, внимания, речи;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sz="4900" b="1" dirty="0" err="1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r>
              <a:rPr lang="ru-RU" sz="49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996633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занятий — 10 – 15 мин.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— ежедневно.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занятий — утро, день.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24569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71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315" name="Рисунок 2" descr="http://festival.1september.ru/articles/313690/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2892425" cy="66693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5652120" y="642938"/>
            <a:ext cx="2848943" cy="482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«Кулак-ребро-ладонь</a:t>
            </a:r>
            <a:r>
              <a:rPr lang="ru-RU" dirty="0" smtClean="0"/>
              <a:t>»</a:t>
            </a: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Сила (</a:t>
            </a:r>
            <a:r>
              <a:rPr lang="ru-RU" i="1" dirty="0"/>
              <a:t>кулак), </a:t>
            </a:r>
            <a:r>
              <a:rPr lang="ru-RU" dirty="0"/>
              <a:t>воля (</a:t>
            </a:r>
            <a:r>
              <a:rPr lang="ru-RU" i="1" dirty="0"/>
              <a:t>ребро</a:t>
            </a:r>
            <a:r>
              <a:rPr lang="ru-RU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И уменье (</a:t>
            </a:r>
            <a:r>
              <a:rPr lang="ru-RU" i="1" dirty="0"/>
              <a:t>ладонь</a:t>
            </a:r>
            <a:r>
              <a:rPr lang="ru-RU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Нам нужны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В процессе чтенья!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*******</a:t>
            </a: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Ладонь сжимаем в кулачок,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Ребром поставим на бочок,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Вниз ладонью опускаем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И сначала начинаем.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***</a:t>
            </a: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err="1"/>
              <a:t>Кулачок,ребро,ладонь</a:t>
            </a:r>
            <a:r>
              <a:rPr lang="ru-RU" dirty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Ты ладошкой парту тронь.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Правой, левой повтори: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Раз-два-три, раз-два-три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362" y="286680"/>
            <a:ext cx="2286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120" y="34290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48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57188"/>
            <a:ext cx="8229600" cy="7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4339" name="Содержимое 3" descr="http://festival.1september.ru/articles/313690/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3857625" cy="6357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072063" y="285750"/>
            <a:ext cx="32861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« Фонарики»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Зажигают огоньки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Крошки-мошки-светляки.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Каждый светлячок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Несёт фонарик  за крючок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****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Вот фонарики зажглись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(</a:t>
            </a:r>
            <a:r>
              <a:rPr lang="ru-RU" i="1"/>
              <a:t>пальцы выпрямляем</a:t>
            </a:r>
            <a:r>
              <a:rPr lang="ru-RU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Но один из них погас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(</a:t>
            </a:r>
            <a:r>
              <a:rPr lang="ru-RU" i="1"/>
              <a:t>пальчики сжимаем</a:t>
            </a:r>
            <a:r>
              <a:rPr lang="ru-RU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Этот гаснет ,тот зажжён.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Светит ярко детям он.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А теперь наоборот-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Этот гаснет, горит тот!</a:t>
            </a:r>
          </a:p>
        </p:txBody>
      </p:sp>
    </p:spTree>
    <p:extLst>
      <p:ext uri="{BB962C8B-B14F-4D97-AF65-F5344CB8AC3E}">
        <p14:creationId xmlns:p14="http://schemas.microsoft.com/office/powerpoint/2010/main" xmlns="" val="64479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25"/>
            <a:ext cx="8229600" cy="214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5363" name="Рисунок 4" descr="http://festival.1september.ru/articles/31369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285750"/>
            <a:ext cx="3714750" cy="6215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643438" y="357188"/>
            <a:ext cx="37147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Дом-ёжик-замок»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Дом красивый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Дом высокий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Ёж себе построил в соснах.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На дверях –замок большой,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Чтобы не  вошёл чужой.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 домик ёжик приволок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Для дверей большой замок.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 доме  ёжик на кладовку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Днём замок повесил ловко.</a:t>
            </a:r>
          </a:p>
        </p:txBody>
      </p:sp>
    </p:spTree>
    <p:extLst>
      <p:ext uri="{BB962C8B-B14F-4D97-AF65-F5344CB8AC3E}">
        <p14:creationId xmlns:p14="http://schemas.microsoft.com/office/powerpoint/2010/main" xmlns="" val="87396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resh_theme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667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Theme_Fresh_theme</vt:lpstr>
      <vt:lpstr>Документ</vt:lpstr>
      <vt:lpstr> Пальчиковая гимнастика как способ снятия психоэмоционального напряжения у гиперактивных детей. Подвижные игры с гиперактивными детьми. </vt:lpstr>
      <vt:lpstr>Понятие гиперактивности</vt:lpstr>
      <vt:lpstr>Поведение гиперактивного ребенка</vt:lpstr>
      <vt:lpstr>Слайд 4</vt:lpstr>
      <vt:lpstr>Слайд 5</vt:lpstr>
      <vt:lpstr>ИГРЫ    ДЛЯ   ДЕТЕЙ  С  СГДВ        Кинезиологические  упражнения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Релаксационные игры как способ снятия психоэмоционального напряжения у детей раннего возраста.</dc:title>
  <dc:creator>МБДОУ дс №49</dc:creator>
  <cp:lastModifiedBy>Dsad24</cp:lastModifiedBy>
  <cp:revision>71</cp:revision>
  <dcterms:created xsi:type="dcterms:W3CDTF">2013-09-24T09:20:53Z</dcterms:created>
  <dcterms:modified xsi:type="dcterms:W3CDTF">2019-11-15T07:03:03Z</dcterms:modified>
</cp:coreProperties>
</file>