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1" r:id="rId4"/>
    <p:sldId id="257" r:id="rId5"/>
    <p:sldId id="258" r:id="rId6"/>
    <p:sldId id="282" r:id="rId7"/>
    <p:sldId id="279" r:id="rId8"/>
    <p:sldId id="278" r:id="rId9"/>
    <p:sldId id="259" r:id="rId10"/>
    <p:sldId id="261" r:id="rId11"/>
    <p:sldId id="271" r:id="rId12"/>
    <p:sldId id="267" r:id="rId13"/>
    <p:sldId id="260" r:id="rId14"/>
    <p:sldId id="285" r:id="rId15"/>
    <p:sldId id="287" r:id="rId16"/>
    <p:sldId id="291" r:id="rId17"/>
    <p:sldId id="292" r:id="rId18"/>
    <p:sldId id="293" r:id="rId19"/>
    <p:sldId id="294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Петров" initials="Ю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2" autoAdjust="0"/>
    <p:restoredTop sz="94963" autoAdjust="0"/>
  </p:normalViewPr>
  <p:slideViewPr>
    <p:cSldViewPr>
      <p:cViewPr>
        <p:scale>
          <a:sx n="77" d="100"/>
          <a:sy n="77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16:52:11.234" idx="1">
    <p:pos x="576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5C507-08BA-4E1B-B788-1550D03F582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34A3-39A9-4354-A695-3A980095C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4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534A3-39A9-4354-A695-3A980095CE6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9353" y="134076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для дошкольников как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1419FC-DB7B-49AC-A951-BF0156BD3BC2}"/>
              </a:ext>
            </a:extLst>
          </p:cNvPr>
          <p:cNvSpPr txBox="1"/>
          <p:nvPr/>
        </p:nvSpPr>
        <p:spPr>
          <a:xfrm>
            <a:off x="467544" y="0"/>
            <a:ext cx="82089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детский сад № 13 компенсирующего вида Кировского района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Санкт-Петербурга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52E6AC6-E1A6-46B7-BE0B-99B0F4DC1C6D}"/>
              </a:ext>
            </a:extLst>
          </p:cNvPr>
          <p:cNvSpPr/>
          <p:nvPr/>
        </p:nvSpPr>
        <p:spPr>
          <a:xfrm>
            <a:off x="5868144" y="3055888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Мазынская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Светлана Юрьевна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логопед высшей квалификационной категории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Петрова </a:t>
            </a:r>
          </a:p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Валентиновна, 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логопед высшей квалификационной категории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4818AC-1471-4B2D-B41A-2C0F730666B7}"/>
              </a:ext>
            </a:extLst>
          </p:cNvPr>
          <p:cNvSpPr txBox="1"/>
          <p:nvPr/>
        </p:nvSpPr>
        <p:spPr>
          <a:xfrm>
            <a:off x="2514583" y="6031379"/>
            <a:ext cx="4653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6B9137C-C420-49BD-8B4D-D2255AC27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97" y="1600200"/>
            <a:ext cx="6738406" cy="4525963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11102" y="112018"/>
            <a:ext cx="5655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 упражнения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8865" y="573954"/>
            <a:ext cx="8031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Стандартное и нестандартное оборудование </a:t>
            </a:r>
          </a:p>
          <a:p>
            <a:pPr lvl="0" algn="ctr"/>
            <a:r>
              <a:rPr lang="ru-RU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дыхательной гимнастике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F16A8B-08DF-49BD-8E14-BEFEC6795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41510"/>
            <a:ext cx="2827786" cy="18993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1C528C-69ED-4C5C-A3E2-3259D61D8EB3}"/>
              </a:ext>
            </a:extLst>
          </p:cNvPr>
          <p:cNvSpPr txBox="1"/>
          <p:nvPr/>
        </p:nvSpPr>
        <p:spPr>
          <a:xfrm>
            <a:off x="428596" y="3643314"/>
            <a:ext cx="463475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«Шарик». </a:t>
            </a: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выработка длительного, сильного выдоха, формирование диафрагмального дыхания.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Представить  себя  воздушным  шариком; на  счет  1, 2, 3, 4 сделать  четыре  глубоких  вдоха  и  задержать  дыхание. Затем  на  счет  1-5  медленно  выдохнуть.</a:t>
            </a:r>
          </a:p>
        </p:txBody>
      </p:sp>
      <p:pic>
        <p:nvPicPr>
          <p:cNvPr id="13" name="Picture 2" descr="C:\Documents and Settings\Admin\Рабочий стол\4.gif">
            <a:extLst>
              <a:ext uri="{FF2B5EF4-FFF2-40B4-BE49-F238E27FC236}">
                <a16:creationId xmlns:a16="http://schemas.microsoft.com/office/drawing/2014/main" xmlns="" id="{62D54A8A-4500-4CD7-90DA-49913371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8565" y="3959082"/>
            <a:ext cx="1489655" cy="216240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13084E-4A2F-4133-B89D-50A961FD8CAA}"/>
              </a:ext>
            </a:extLst>
          </p:cNvPr>
          <p:cNvSpPr txBox="1"/>
          <p:nvPr/>
        </p:nvSpPr>
        <p:spPr>
          <a:xfrm>
            <a:off x="4030583" y="1580258"/>
            <a:ext cx="4635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по запаху»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выработка глубокого длительного вдоха, развитие обоняния.</a:t>
            </a:r>
          </a:p>
          <a:p>
            <a:pPr lvl="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Закрыть  глаза и  по  запаху  определить, что  за  предмет  перед  вами  (апельсин, духи, яблоко, варенье  и  т. д.)</a:t>
            </a:r>
          </a:p>
        </p:txBody>
      </p:sp>
    </p:spTree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404664"/>
            <a:ext cx="74552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 </a:t>
            </a:r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«Покатай  карандаш».</a:t>
            </a:r>
          </a:p>
          <a:p>
            <a:endParaRPr lang="ru-RU" sz="32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выработка длительного, сильного выдоха.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Вдохнуть  через  нос  и, выдыхая  через  рот, прокатить  по  столу  круглый  карандаш.</a:t>
            </a:r>
          </a:p>
        </p:txBody>
      </p:sp>
      <p:pic>
        <p:nvPicPr>
          <p:cNvPr id="1027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964" y="2482129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B78BBC99-C2A2-46FA-85A7-3245BF6AB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79" y="3788057"/>
            <a:ext cx="2241129" cy="2338106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25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28599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5244"/>
            <a:ext cx="8352928" cy="59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3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711715"/>
            <a:ext cx="8352929" cy="320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</a:pPr>
            <a:r>
              <a:rPr lang="tt-RU" sz="2800" b="1" i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 Загони мяч в ворота».</a:t>
            </a:r>
          </a:p>
          <a:p>
            <a:pPr lvl="0" indent="450215" algn="just">
              <a:lnSpc>
                <a:spcPct val="115000"/>
              </a:lnSpc>
              <a:spcAft>
                <a:spcPts val="1000"/>
              </a:spcAft>
            </a:pPr>
            <a:r>
              <a:rPr lang="tt-RU" sz="20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tt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выработка длительного, сильного, целенаправленного выдоха, развитие глазомера. </a:t>
            </a:r>
          </a:p>
          <a:p>
            <a:pPr lvl="0" indent="450215" algn="just">
              <a:lnSpc>
                <a:spcPct val="115000"/>
              </a:lnSpc>
              <a:spcAft>
                <a:spcPts val="1000"/>
              </a:spcAft>
            </a:pPr>
            <a:r>
              <a:rPr lang="tt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Взрослый показывает детям, как нужно подуть на “мяч”, чтобы загнать его в игрушечные ворота. Дети по очереди выполняют игровое упражнение.</a:t>
            </a:r>
          </a:p>
          <a:p>
            <a:pPr lvl="0" indent="450215" algn="just">
              <a:lnSpc>
                <a:spcPct val="115000"/>
              </a:lnSpc>
              <a:spcAft>
                <a:spcPts val="1000"/>
              </a:spcAft>
            </a:pPr>
            <a:r>
              <a:rPr lang="tt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D0A00A4-69E7-44C3-8524-0DA89E60B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5786"/>
            <a:ext cx="2783823" cy="2904281"/>
          </a:xfrm>
          <a:prstGeom prst="rect">
            <a:avLst/>
          </a:prstGeom>
        </p:spPr>
      </p:pic>
      <p:pic>
        <p:nvPicPr>
          <p:cNvPr id="13" name="Picture 4" descr="C:\Users\Администратор\Desktop\Дыхание\IMG_9025.JPG">
            <a:extLst>
              <a:ext uri="{FF2B5EF4-FFF2-40B4-BE49-F238E27FC236}">
                <a16:creationId xmlns:a16="http://schemas.microsoft.com/office/drawing/2014/main" xmlns="" id="{E10F7ABE-4DBF-43EA-8909-1DC1C045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90" y="3702338"/>
            <a:ext cx="3764317" cy="2509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07622"/>
      </p:ext>
    </p:extLst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F4365CE-5CEB-4278-8FD4-CDDC66F2E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6624" y="3970904"/>
            <a:ext cx="2881360" cy="2155258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3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921046"/>
            <a:ext cx="60007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500306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45192" y="-22417"/>
            <a:ext cx="7741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«Свеча», «Горячий чай».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выработка медленного выдоха.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правой  руке  держать пособия; левую  ладонь  положить  на  живот; вдохнуть  ртом, надуть  живот; затем  длительно  выдыхать, «гасить  свечу», «дуть на чай».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7EFA9E-A299-4EB5-82A5-4382F1A37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04116" y="3883653"/>
            <a:ext cx="3319683" cy="24831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C81490-429E-4329-A620-39DD53DBC0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1" y="2911598"/>
            <a:ext cx="3552461" cy="26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65453"/>
      </p:ext>
    </p:extLst>
  </p:cSld>
  <p:clrMapOvr>
    <a:masterClrMapping/>
  </p:clrMapOvr>
  <p:transition spd="med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1E7BD1B-44BC-46CA-B6AE-D3CDBC36F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16" y="3386275"/>
            <a:ext cx="3723256" cy="2739888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86337C-F57A-48AE-A71F-3ACB1D6A8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3" y="4570115"/>
            <a:ext cx="2578803" cy="19289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1C88C7-E99B-4C48-B161-6921354C5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62" y="4588753"/>
            <a:ext cx="2095993" cy="18371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AF78F9-AE49-47A5-BC01-827CC4331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81" y="4570115"/>
            <a:ext cx="2426323" cy="18148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0921EC8-CD38-4381-B486-43BEA3476F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80" y="1183962"/>
            <a:ext cx="3161656" cy="25588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494B67-2F46-4578-A422-E6C1511F648B}"/>
              </a:ext>
            </a:extLst>
          </p:cNvPr>
          <p:cNvSpPr txBox="1"/>
          <p:nvPr/>
        </p:nvSpPr>
        <p:spPr>
          <a:xfrm>
            <a:off x="357158" y="285729"/>
            <a:ext cx="9322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«Подуй на бабочку», «Подуй на цветок»,</a:t>
            </a:r>
          </a:p>
          <a:p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«Подуй на капельки».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940C8E-3E29-4167-B46D-C79F4F4A0A37}"/>
              </a:ext>
            </a:extLst>
          </p:cNvPr>
          <p:cNvSpPr txBox="1"/>
          <p:nvPr/>
        </p:nvSpPr>
        <p:spPr>
          <a:xfrm>
            <a:off x="500034" y="1214422"/>
            <a:ext cx="4085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t-RU" sz="20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tt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выработка длительного, сильного, направленного выдоха.</a:t>
            </a:r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634915-7A4C-42E9-9AB1-EB05C10572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000240"/>
            <a:ext cx="3180883" cy="23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44040"/>
      </p:ext>
    </p:extLst>
  </p:cSld>
  <p:clrMapOvr>
    <a:masterClrMapping/>
  </p:clrMapOvr>
  <p:transition spd="med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1E7BD1B-44BC-46CA-B6AE-D3CDBC36F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16" y="3386275"/>
            <a:ext cx="3723256" cy="2739888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333CC3-0587-472E-9A35-F5A94DB76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5" y="2329782"/>
            <a:ext cx="2295582" cy="30689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110885-831C-4EC0-8E7F-A3507FF6C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6557" y="3660808"/>
            <a:ext cx="2450340" cy="32758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24A495A-90DF-4FFD-B882-369E25494E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76" y="2532374"/>
            <a:ext cx="2578250" cy="2739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7B3C27-FBD1-4040-B5CF-F87868628024}"/>
              </a:ext>
            </a:extLst>
          </p:cNvPr>
          <p:cNvSpPr txBox="1"/>
          <p:nvPr/>
        </p:nvSpPr>
        <p:spPr>
          <a:xfrm>
            <a:off x="3203848" y="4766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«Вертушки»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83618E-77C3-4D4B-85F9-1D5C2204CF1D}"/>
              </a:ext>
            </a:extLst>
          </p:cNvPr>
          <p:cNvSpPr txBox="1"/>
          <p:nvPr/>
        </p:nvSpPr>
        <p:spPr>
          <a:xfrm>
            <a:off x="760312" y="1501581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t-RU" sz="20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tt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выработка длительного, сильного, направленного выдоха.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1956257"/>
      </p:ext>
    </p:extLst>
  </p:cSld>
  <p:clrMapOvr>
    <a:masterClrMapping/>
  </p:clrMapOvr>
  <p:transition spd="med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1E7BD1B-44BC-46CA-B6AE-D3CDBC36F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16" y="3386275"/>
            <a:ext cx="3723256" cy="2739888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610" y="-1358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BB2DB6-ABF8-41EC-A5A2-0F8CC1E661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1147"/>
            <a:ext cx="3312669" cy="24778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9343850-B6BE-49D0-B933-E1978AEFD2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92151"/>
            <a:ext cx="2898797" cy="2849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F9949F-3FCB-43F5-9D85-04DEAF24F4AA}"/>
              </a:ext>
            </a:extLst>
          </p:cNvPr>
          <p:cNvSpPr txBox="1"/>
          <p:nvPr/>
        </p:nvSpPr>
        <p:spPr>
          <a:xfrm>
            <a:off x="3539952" y="51658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 бабочку на цветок», </a:t>
            </a:r>
          </a:p>
          <a:p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 снежинку на варежку»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74F6F6-4C17-4FBC-B935-DCD912B5EFCC}"/>
              </a:ext>
            </a:extLst>
          </p:cNvPr>
          <p:cNvSpPr txBox="1"/>
          <p:nvPr/>
        </p:nvSpPr>
        <p:spPr>
          <a:xfrm>
            <a:off x="1785918" y="1428736"/>
            <a:ext cx="6702184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  <a:spcAft>
                <a:spcPts val="1000"/>
              </a:spcAft>
            </a:pPr>
            <a:r>
              <a:rPr lang="tt-RU" sz="20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tt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выработка длительного, сильного, целенаправленного выдоха, развитие глазомера. </a:t>
            </a:r>
          </a:p>
        </p:txBody>
      </p:sp>
    </p:spTree>
    <p:extLst>
      <p:ext uri="{BB962C8B-B14F-4D97-AF65-F5344CB8AC3E}">
        <p14:creationId xmlns:p14="http://schemas.microsoft.com/office/powerpoint/2010/main" val="3200039127"/>
      </p:ext>
    </p:extLst>
  </p:cSld>
  <p:clrMapOvr>
    <a:masterClrMapping/>
  </p:clrMapOvr>
  <p:transition spd="med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1E7BD1B-44BC-46CA-B6AE-D3CDBC36F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16" y="3386275"/>
            <a:ext cx="3723256" cy="2739888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347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A7809E-C574-432F-9E10-20DCDE9AC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7" y="3068960"/>
            <a:ext cx="3315482" cy="31441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4CC8AF7-D89D-4241-B873-970E72DD15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08" y="3068960"/>
            <a:ext cx="3151075" cy="3077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75BE29-A477-4453-81B1-9AE73DC5B6C6}"/>
              </a:ext>
            </a:extLst>
          </p:cNvPr>
          <p:cNvSpPr txBox="1"/>
          <p:nvPr/>
        </p:nvSpPr>
        <p:spPr>
          <a:xfrm>
            <a:off x="3450956" y="339545"/>
            <a:ext cx="5584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«Подуй в бутылочку» </a:t>
            </a:r>
          </a:p>
          <a:p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(«Снежная буря»).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100288-9690-4323-9697-C6166DCC3355}"/>
              </a:ext>
            </a:extLst>
          </p:cNvPr>
          <p:cNvSpPr txBox="1"/>
          <p:nvPr/>
        </p:nvSpPr>
        <p:spPr>
          <a:xfrm>
            <a:off x="1259632" y="1655572"/>
            <a:ext cx="7200800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  <a:spcAft>
                <a:spcPts val="1000"/>
              </a:spcAft>
            </a:pPr>
            <a:r>
              <a:rPr lang="tt-RU" sz="20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tt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выработка длительного, сильного, выдоха. </a:t>
            </a:r>
          </a:p>
        </p:txBody>
      </p:sp>
    </p:spTree>
    <p:extLst>
      <p:ext uri="{BB962C8B-B14F-4D97-AF65-F5344CB8AC3E}">
        <p14:creationId xmlns:p14="http://schemas.microsoft.com/office/powerpoint/2010/main" val="2191657751"/>
      </p:ext>
    </p:extLst>
  </p:cSld>
  <p:clrMapOvr>
    <a:masterClrMapping/>
  </p:clrMapOvr>
  <p:transition spd="med"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1E7BD1B-44BC-46CA-B6AE-D3CDBC36F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16" y="3386275"/>
            <a:ext cx="3723256" cy="2739888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03C7EF-FEB4-44E5-A454-5ABD58104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14" y="2652160"/>
            <a:ext cx="3923928" cy="2935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744FBA-CA06-42F9-A8FA-2946F85144B1}"/>
              </a:ext>
            </a:extLst>
          </p:cNvPr>
          <p:cNvSpPr txBox="1"/>
          <p:nvPr/>
        </p:nvSpPr>
        <p:spPr>
          <a:xfrm>
            <a:off x="3562661" y="470227"/>
            <a:ext cx="515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трубочки»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3634F1-D8A8-4E80-8081-45E676D1B6B8}"/>
              </a:ext>
            </a:extLst>
          </p:cNvPr>
          <p:cNvSpPr txBox="1"/>
          <p:nvPr/>
        </p:nvSpPr>
        <p:spPr>
          <a:xfrm>
            <a:off x="1619672" y="1233686"/>
            <a:ext cx="7095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сильного ротового выдоха; обучение умению дуть через трубочку; активизация губных мышц. </a:t>
            </a:r>
          </a:p>
        </p:txBody>
      </p:sp>
    </p:spTree>
    <p:extLst>
      <p:ext uri="{BB962C8B-B14F-4D97-AF65-F5344CB8AC3E}">
        <p14:creationId xmlns:p14="http://schemas.microsoft.com/office/powerpoint/2010/main" val="4280270356"/>
      </p:ext>
    </p:extLst>
  </p:cSld>
  <p:clrMapOvr>
    <a:masterClrMapping/>
  </p:clrMapOvr>
  <p:transition spd="med"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1E7BD1B-44BC-46CA-B6AE-D3CDBC36F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16" y="3386275"/>
            <a:ext cx="3723256" cy="2739888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62" y="-42725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D7F56F-0072-424A-A18F-CD860A0FD7E1}"/>
              </a:ext>
            </a:extLst>
          </p:cNvPr>
          <p:cNvSpPr txBox="1"/>
          <p:nvPr/>
        </p:nvSpPr>
        <p:spPr>
          <a:xfrm>
            <a:off x="2902696" y="521449"/>
            <a:ext cx="570175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предложенных специальных упражнений, некоторые привычные детские развлечения тоже являются хорошими упражнениями, укрепляющими органы дыхания. Это такие интересные занятия, как надувание воздушных шариков, выдувание мыльных пузырей, «бульканье» в стакане с водой через соломинку, пускание самолетиков, свист в свисток, игра на дудочке, трубе, губной гармошке. </a:t>
            </a:r>
          </a:p>
        </p:txBody>
      </p:sp>
      <p:pic>
        <p:nvPicPr>
          <p:cNvPr id="11" name="Picture 2" descr="C:\Documents and Settings\Admin\Рабочий стол\post-373610-1310397636.png">
            <a:extLst>
              <a:ext uri="{FF2B5EF4-FFF2-40B4-BE49-F238E27FC236}">
                <a16:creationId xmlns:a16="http://schemas.microsoft.com/office/drawing/2014/main" xmlns="" id="{22DF2103-3989-4227-915C-36C25B11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2000" y="3605153"/>
            <a:ext cx="2252113" cy="2354482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730E04-CB45-4177-B53A-ACE2007D7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6" y="1182768"/>
            <a:ext cx="2085528" cy="2085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F9A903-1904-4667-A982-5961071C9F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1" y="3429000"/>
            <a:ext cx="1443422" cy="23576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CBC6F6-E91E-4165-9027-96FE21FECF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21" y="3621804"/>
            <a:ext cx="2252113" cy="15982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497C68E-E738-411B-BCB9-E9D860643D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84" y="4758399"/>
            <a:ext cx="1909676" cy="17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0190"/>
      </p:ext>
    </p:extLst>
  </p:cSld>
  <p:clrMapOvr>
    <a:masterClrMapping/>
  </p:clrMapOvr>
  <p:transition spd="med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71480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124585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980" y="4150218"/>
            <a:ext cx="508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4872D3-2FFC-4E19-A884-F38B929F6617}"/>
              </a:ext>
            </a:extLst>
          </p:cNvPr>
          <p:cNvSpPr txBox="1"/>
          <p:nvPr/>
        </p:nvSpPr>
        <p:spPr>
          <a:xfrm>
            <a:off x="1331640" y="2060848"/>
            <a:ext cx="68407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Н. Стрельникова утверждала: «Люди плохо дышат, говорят, кричат и поют, потому что болеют, а болеют, потому что не умеют правильно дышать. Научите их этому — и болезнь отступит».</a:t>
            </a:r>
          </a:p>
        </p:txBody>
      </p:sp>
    </p:spTree>
    <p:extLst>
      <p:ext uri="{BB962C8B-B14F-4D97-AF65-F5344CB8AC3E}">
        <p14:creationId xmlns:p14="http://schemas.microsoft.com/office/powerpoint/2010/main" val="700120638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1E7BD1B-44BC-46CA-B6AE-D3CDBC36F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16" y="3386275"/>
            <a:ext cx="3723256" cy="2739888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D7F56F-0072-424A-A18F-CD860A0FD7E1}"/>
              </a:ext>
            </a:extLst>
          </p:cNvPr>
          <p:cNvSpPr txBox="1"/>
          <p:nvPr/>
        </p:nvSpPr>
        <p:spPr>
          <a:xfrm>
            <a:off x="2902696" y="521449"/>
            <a:ext cx="5701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000108"/>
            <a:ext cx="75009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Л.П.Воронина,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Н.А.Червякова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«Картотеки артикуляционной и дыхательной гимнастики, массажа и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СПб., «Детство-пресс», 2015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Л.И.Белякова, Н.Н. Гончарова, Т.Г. Шишкова «Методика развития речевого дыхания у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дощкольников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нарушениями речи»., М,, «Книголюб», 2005.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Л.А. Позднякова «Игры и упражнения для развития у детей общих речевых навыков (3-4 года)., СПб, «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2007.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Л.А. Позднякова «Игры и упражнения для развития у детей общих речевых навыков (4-5 лет)., СПб, «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2007.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Л.А. Позднякова «Игры и упражнения для развития у детей общих речевых навыков (5-6 лет)., СПб, «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2007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#</a:t>
            </a:r>
            <a:r>
              <a:rPr lang="ru-RU" dirty="0" err="1"/>
              <a:t>дыхательнаягимнастика</a:t>
            </a:r>
            <a:r>
              <a:rPr lang="ru-RU" dirty="0"/>
              <a:t> #</a:t>
            </a:r>
            <a:r>
              <a:rPr lang="ru-RU"/>
              <a:t>здоровыйребенок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714884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Л.А. Позднякова «Игры и упражнения для развития у детей общих речевых навыков (6-7 лет)., СПб, «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2007.</a:t>
            </a:r>
          </a:p>
        </p:txBody>
      </p:sp>
    </p:spTree>
    <p:extLst>
      <p:ext uri="{BB962C8B-B14F-4D97-AF65-F5344CB8AC3E}">
        <p14:creationId xmlns:p14="http://schemas.microsoft.com/office/powerpoint/2010/main" val="3139740190"/>
      </p:ext>
    </p:extLst>
  </p:cSld>
  <p:clrMapOvr>
    <a:masterClrMapping/>
  </p:clrMapOvr>
  <p:transition spd="med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2EA1029-81D7-4579-9280-0DE00186F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63181"/>
            <a:ext cx="3300987" cy="2262982"/>
          </a:xfrm>
        </p:spPr>
      </p:pic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71480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124585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980" y="4150218"/>
            <a:ext cx="508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7B9ECE-709F-4CE9-AA5E-45F827B98778}"/>
              </a:ext>
            </a:extLst>
          </p:cNvPr>
          <p:cNvSpPr txBox="1"/>
          <p:nvPr/>
        </p:nvSpPr>
        <p:spPr>
          <a:xfrm>
            <a:off x="656974" y="369612"/>
            <a:ext cx="78300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здорового ребенка </a:t>
            </a:r>
            <a:r>
              <a:rPr kumimoji="0" lang="ru-RU" sz="2000" b="1" i="1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2000" i="1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главнейших задач семьи и дошкольного образовательного учреждения. У родителей часто возникают вопросы о здоровье. Какими </a:t>
            </a:r>
            <a:r>
              <a:rPr kumimoji="0" lang="ru-RU" sz="2000" b="1" i="1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и средствами выработать у дошкольника осознанное отношение к своему здоровью?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68E20F-3A5B-4CBF-BC32-7C906D0E4892}"/>
              </a:ext>
            </a:extLst>
          </p:cNvPr>
          <p:cNvSpPr txBox="1"/>
          <p:nvPr/>
        </p:nvSpPr>
        <p:spPr>
          <a:xfrm>
            <a:off x="674510" y="1848830"/>
            <a:ext cx="7912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один из важнейших физиологических процессов. От дыхания во многом зависят здоровье человека, его физическая и умственная деятельность, работоспособность и выносливость. Дыхательная система малышей несовершенна. Жизненная емкость легких мала, а потребность в кислороде велика. Слизистая дыхательных путей очень нежная, легко воспаляющаяся. И без того узкие дыхательные ходы при заболевании становятся еще уже, и ребенку становится трудно дышать.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F2EA315-DFFA-47B5-A82B-E30EB867F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69" y="4381050"/>
            <a:ext cx="3300988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74992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71480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</p:txBody>
      </p:sp>
      <p:pic>
        <p:nvPicPr>
          <p:cNvPr id="4" name="Picture 2" descr="C:\Documents and Settings\Admin\Рабочий стол\a9676be5a5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00438"/>
            <a:ext cx="2224575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35756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6146" name="Picture 2" descr="C:\Documents and Settings\Admin\Рабочий стол\J023273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1567327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1124585"/>
            <a:ext cx="5857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специализированных  дыхательных упражнений, направленных на укрепление физического здоровья ребенка.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3717032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r>
              <a:rPr kumimoji="0" lang="ru-RU" sz="2000" b="1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неотъемлемый компонент лечения любых заболеваний дыхательных путей, укрепления его здоровья и надежная профилактика ОРВИ. Регулярные занятия укрепляют дыхательную мускулатуру и иммунитет вашего ребенка, даже когда он здоров.</a:t>
            </a:r>
          </a:p>
        </p:txBody>
      </p:sp>
    </p:spTree>
    <p:extLst>
      <p:ext uri="{BB962C8B-B14F-4D97-AF65-F5344CB8AC3E}">
        <p14:creationId xmlns:p14="http://schemas.microsoft.com/office/powerpoint/2010/main" val="2763590137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714356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</p:txBody>
      </p:sp>
      <p:pic>
        <p:nvPicPr>
          <p:cNvPr id="2050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13532"/>
            <a:ext cx="2376264" cy="2254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56585" y="562397"/>
            <a:ext cx="4757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преследует следующие цели: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417638"/>
            <a:ext cx="646246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000"/>
              </a:spcAft>
              <a:buBlip>
                <a:blip r:embed="rId4"/>
              </a:buBlip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обучения детей правильному дыханию;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285750" lvl="0" indent="-285750" algn="just">
              <a:spcAft>
                <a:spcPts val="1000"/>
              </a:spcAft>
              <a:buBlip>
                <a:blip r:embed="rId4"/>
              </a:buBlip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профилактики заболеваний верхних дыхательных путей;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285750" lvl="0" indent="-285750" algn="just">
              <a:spcAft>
                <a:spcPts val="1000"/>
              </a:spcAft>
              <a:buBlip>
                <a:blip r:embed="rId4"/>
              </a:buBlip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насыщения головного мозга кислородом и улучшения работоспособности;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285750" lvl="0" indent="-285750" algn="just">
              <a:spcAft>
                <a:spcPts val="1000"/>
              </a:spcAft>
              <a:buBlip>
                <a:blip r:embed="rId4"/>
              </a:buBlip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восстановления дыхания после физической нагрузки.</a:t>
            </a:r>
          </a:p>
          <a:p>
            <a:pPr marL="285750" lvl="0" indent="-285750" algn="just">
              <a:spcAft>
                <a:spcPts val="1000"/>
              </a:spcAft>
              <a:buBlip>
                <a:blip r:embed="rId4"/>
              </a:buBlip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способствует формированию правильного произношения и выработке четкости речи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585820"/>
      </p:ext>
    </p:extLst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71480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124585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980" y="4150218"/>
            <a:ext cx="508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5D0948-1916-423B-9B11-4B505D997983}"/>
              </a:ext>
            </a:extLst>
          </p:cNvPr>
          <p:cNvSpPr txBox="1"/>
          <p:nvPr/>
        </p:nvSpPr>
        <p:spPr>
          <a:xfrm>
            <a:off x="1168423" y="515098"/>
            <a:ext cx="742897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дыхательной гимнастики очень </a:t>
            </a:r>
            <a:r>
              <a:rPr lang="ru-RU" sz="20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противопоказаний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Так, выполнять данные упражнения не рекомендуется тем, кто имеет: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головного мозга,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позвоночника,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 остеохондроз шейно-грудного отдела позвоночника,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кровотечениях,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высоком артериальном, внутричерепном или внутриглазном давлении. </a:t>
            </a:r>
          </a:p>
          <a:p>
            <a:pPr algn="just"/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проконсультироваться с врачом, какие именно упражнения больше подойдут для конкретного ребенка. </a:t>
            </a:r>
          </a:p>
        </p:txBody>
      </p:sp>
      <p:pic>
        <p:nvPicPr>
          <p:cNvPr id="13" name="Picture 2" descr="C:\Documents and Settings\Admin\Рабочий стол\post-373610-1310397636.png">
            <a:extLst>
              <a:ext uri="{FF2B5EF4-FFF2-40B4-BE49-F238E27FC236}">
                <a16:creationId xmlns:a16="http://schemas.microsoft.com/office/drawing/2014/main" xmlns="" id="{6CF3EFB9-C84C-4E6C-97B2-91F56E3A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918" y="4784731"/>
            <a:ext cx="1571636" cy="1643074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J0232732.WMF">
            <a:extLst>
              <a:ext uri="{FF2B5EF4-FFF2-40B4-BE49-F238E27FC236}">
                <a16:creationId xmlns:a16="http://schemas.microsoft.com/office/drawing/2014/main" xmlns="" id="{EE5C1866-0FA6-44A4-AD24-EF15B776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419" y="4726443"/>
            <a:ext cx="1567327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312496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714356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</p:txBody>
      </p:sp>
      <p:pic>
        <p:nvPicPr>
          <p:cNvPr id="2050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13532"/>
            <a:ext cx="2376264" cy="2254384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post-373610-13103976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5164" y="4849008"/>
            <a:ext cx="1571636" cy="1643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01283" y="711824"/>
            <a:ext cx="7477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навыки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развивающиеся при дыхательной гимнастике: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859340"/>
            <a:ext cx="6807130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через нос.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ротового и носового дыхания.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с усилием.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с регулируемым усилием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на расслабление.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животом.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движения и дыхания</a:t>
            </a: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речи и дыхания. </a:t>
            </a:r>
          </a:p>
        </p:txBody>
      </p:sp>
    </p:spTree>
    <p:extLst>
      <p:ext uri="{BB962C8B-B14F-4D97-AF65-F5344CB8AC3E}">
        <p14:creationId xmlns:p14="http://schemas.microsoft.com/office/powerpoint/2010/main" val="3531726158"/>
      </p:ext>
    </p:extLst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714356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2819" y="562397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528896"/>
            <a:ext cx="6246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endParaRPr lang="ru-RU" sz="26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072" y="736697"/>
            <a:ext cx="887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b="1" i="1" u="sng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Требования</a:t>
            </a:r>
            <a:r>
              <a:rPr lang="ru-RU" altLang="ru-RU" sz="2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к проведению дыхательной гимнастики</a:t>
            </a:r>
            <a:r>
              <a:rPr lang="ru-RU" alt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02" y="1268179"/>
            <a:ext cx="8559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только в проветренном помещении,                                                          при температуре не выше 17 – 20 градусов; очень полезно в теплое время года выполнять все упражнения на улице, на свежем воздухе. 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одежда не должна стеснять движений;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заниматься в любое удобное время дня, исключая 20—30 минут до еды и сна и 1 час после приема пищи;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занятий до 5-10 минут в зависимости от вида упражнений и возраста детей;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дыхательной гимнастикой с ребенком нужно проводить постоянно, потому что результаты ее применения будут видны после длительного курса. </a:t>
            </a:r>
          </a:p>
          <a:p>
            <a:pPr marL="285750" indent="-285750">
              <a:buBlip>
                <a:blip r:embed="rId3"/>
              </a:buBlip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aybol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32" y="4280635"/>
            <a:ext cx="1752611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06443"/>
      </p:ext>
    </p:extLst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" y="34513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997839"/>
            <a:ext cx="8032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набирать через нос;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плечи не поднимать;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выдох должен быть длительным и плавным;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следить, за тем, чтобы не надувались щеки (для начала их можно придерживать руками).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6187" y="836712"/>
            <a:ext cx="6195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i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выполнения </a:t>
            </a: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</a:p>
          <a:p>
            <a:pPr lvl="0" algn="ctr"/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гимнастики для детей:</a:t>
            </a:r>
            <a:endParaRPr lang="ru-RU" sz="28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1070</Words>
  <Application>Microsoft Office PowerPoint</Application>
  <PresentationFormat>Экран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94</cp:revision>
  <dcterms:modified xsi:type="dcterms:W3CDTF">2022-02-03T08:17:40Z</dcterms:modified>
</cp:coreProperties>
</file>